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80" r:id="rId4"/>
    <p:sldId id="281" r:id="rId5"/>
    <p:sldId id="274" r:id="rId6"/>
    <p:sldId id="278" r:id="rId7"/>
    <p:sldId id="276" r:id="rId8"/>
    <p:sldId id="277" r:id="rId9"/>
    <p:sldId id="279" r:id="rId10"/>
    <p:sldId id="266" r:id="rId11"/>
    <p:sldId id="269" r:id="rId12"/>
    <p:sldId id="275" r:id="rId13"/>
    <p:sldId id="282" r:id="rId1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63" autoAdjust="0"/>
    <p:restoredTop sz="87176" autoAdjust="0"/>
  </p:normalViewPr>
  <p:slideViewPr>
    <p:cSldViewPr snapToGrid="0" snapToObjects="1">
      <p:cViewPr>
        <p:scale>
          <a:sx n="88" d="100"/>
          <a:sy n="88" d="100"/>
        </p:scale>
        <p:origin x="-118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200" d="100"/>
          <a:sy n="200" d="100"/>
        </p:scale>
        <p:origin x="1296" y="-9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18AE4DF-C1B4-D744-895D-69467E135EA5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DE9097-6A8C-A848-B81A-DDCC7CF55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19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E9097-6A8C-A848-B81A-DDCC7CF55745}" type="slidenum">
              <a:rPr lang="en-US" smtClean="0"/>
              <a:t>1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of you may be familiar with NARI and others may not.  </a:t>
            </a:r>
          </a:p>
          <a:p>
            <a:r>
              <a:rPr lang="en-US" dirty="0"/>
              <a:t>As we start, I want to briefly introduce you to NARI – and our members. </a:t>
            </a:r>
          </a:p>
          <a:p>
            <a:endParaRPr lang="en-US" dirty="0"/>
          </a:p>
          <a:p>
            <a:r>
              <a:rPr lang="en-US" dirty="0"/>
              <a:t>NARI is working hard to make a positive impact on the Skilled Labor Shortage in the US by proactively sharing the facts about this Nationwide concern. </a:t>
            </a:r>
          </a:p>
          <a:p>
            <a:endParaRPr lang="en-US" dirty="0"/>
          </a:p>
          <a:p>
            <a:r>
              <a:rPr lang="en-US" dirty="0"/>
              <a:t>Today we’ll touch on: 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The Current State of the Industry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What you can do to support Workforce Development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NARI in Action 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Local Efforts and initiatives 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072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1"/>
            <a:ext cx="5608320" cy="4451033"/>
          </a:xfrm>
        </p:spPr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So what is NARI doing?  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NARI has created a Workforce Development Taskforce which provides recommendations to foster the development of the remodeling industry’s future workforce. Including: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Messaging to public schools and community colleges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Support to local chapters regarding technical college partnerships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Education programs targeting entry level or potential employees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Working with veterans’ groups to locate potential skilled trades and entry level workers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Supporting National Legislation to Support the growth/promotion of Skilled Labor</a:t>
            </a:r>
          </a:p>
          <a:p>
            <a:endParaRPr lang="en-US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E9097-6A8C-A848-B81A-DDCC7CF557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76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NARI is actively building alliances to help make an impact:  one example –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 Remodeler Magazine started Skilled Labor Fund with NARI, NKBA, NAHB and the National Housing Endowment and it was rolled out at the IBS/KBIS in Orlando this past January.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There’s much to be done … and we are only at the beginning of the process but NARI is committed to working to make a positive impact. 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075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b="1" dirty="0">
                <a:solidFill>
                  <a:srgbClr val="0075CD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E9097-6A8C-A848-B81A-DDCC7CF557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49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Locally,  XXXX </a:t>
            </a:r>
          </a:p>
          <a:p>
            <a:endParaRPr lang="en-US" b="1" dirty="0">
              <a:solidFill>
                <a:srgbClr val="0075CD"/>
              </a:solidFill>
            </a:endParaRPr>
          </a:p>
          <a:p>
            <a:endParaRPr lang="en-US" b="1" dirty="0">
              <a:solidFill>
                <a:srgbClr val="0075CD"/>
              </a:solidFill>
            </a:endParaRPr>
          </a:p>
          <a:p>
            <a:endParaRPr lang="en-US" b="1" dirty="0">
              <a:solidFill>
                <a:srgbClr val="0075CD"/>
              </a:solidFill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There’s much to be done … and we are only at the beginning of this Workforce Development process, who here is committed to being part of the solution? 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Does anybody here have positive experience in their local communities impacting the skilled trade shortage that they can share?   </a:t>
            </a:r>
          </a:p>
          <a:p>
            <a:endParaRPr lang="en-US" b="1" dirty="0">
              <a:solidFill>
                <a:srgbClr val="0075CD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E9097-6A8C-A848-B81A-DDCC7CF557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2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75CD"/>
                </a:solidFill>
              </a:rPr>
              <a:t>Thank you for the opportunity to share with you all.   Are there any questions?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E9097-6A8C-A848-B81A-DDCC7CF557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98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NARI’s Core Purpose –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86A99-4CE4-4E71-B500-98A404D97F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6,000 Members Nationwide, covering 49 states and over 97% of top U.S. remodeling markets are represented by NARI members. </a:t>
            </a:r>
          </a:p>
          <a:p>
            <a:endParaRPr lang="en-US" dirty="0"/>
          </a:p>
          <a:p>
            <a:r>
              <a:rPr lang="en-US" dirty="0"/>
              <a:t>Our Industry thrives on having outstanding tradespersons to support the $355 Billion Remodeling Industry. </a:t>
            </a:r>
          </a:p>
          <a:p>
            <a:endParaRPr lang="en-US" dirty="0"/>
          </a:p>
          <a:p>
            <a:r>
              <a:rPr lang="en-US" dirty="0"/>
              <a:t>The Residential Remodeling Index, RRI, shows 20 straight quarters of growth and a predicted 4.5% increase year-over-year. </a:t>
            </a:r>
          </a:p>
          <a:p>
            <a:endParaRPr lang="en-US" dirty="0"/>
          </a:p>
          <a:p>
            <a:r>
              <a:rPr lang="en-US" dirty="0"/>
              <a:t>Our industry is developing leading edge programs to deliver more relevance and value to remodelers.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baby boomers are on their way out of the workforce,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NEED skilled trade workers to fill the pipeline and fill their shoes. And while some jobs are being outsourced to other countries. 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Tradesperons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skills require a physical presence in the US.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E9097-6A8C-A848-B81A-DDCC7CF557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71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a definite</a:t>
            </a:r>
            <a:r>
              <a:rPr lang="en-US" baseline="0" dirty="0"/>
              <a:t> need for Skilled labor in the US. The statistics speak for themselves. </a:t>
            </a:r>
          </a:p>
          <a:p>
            <a:endParaRPr lang="en-US" baseline="0" dirty="0"/>
          </a:p>
          <a:p>
            <a:pPr defTabSz="931774">
              <a:spcBef>
                <a:spcPts val="600"/>
              </a:spcBef>
              <a:defRPr/>
            </a:pPr>
            <a:r>
              <a:rPr lang="en-US" sz="1400" dirty="0"/>
              <a:t>As the economy continues to recover from the housing collapse</a:t>
            </a:r>
            <a:r>
              <a:rPr lang="en-US" sz="1400" baseline="0" dirty="0"/>
              <a:t> in 2007</a:t>
            </a:r>
            <a:r>
              <a:rPr lang="en-US" sz="1400" dirty="0"/>
              <a:t> and</a:t>
            </a:r>
            <a:r>
              <a:rPr lang="en-US" sz="1400" baseline="0" dirty="0"/>
              <a:t> </a:t>
            </a:r>
            <a:r>
              <a:rPr lang="en-US" sz="1400" dirty="0"/>
              <a:t>remodeling companies try to meet the demand, </a:t>
            </a:r>
          </a:p>
          <a:p>
            <a:pPr defTabSz="931774">
              <a:defRPr/>
            </a:pPr>
            <a:r>
              <a:rPr lang="en-US" sz="1400" dirty="0"/>
              <a:t>they are finding that skilled carpenters, plumbers, and electricians are just not available.  </a:t>
            </a:r>
          </a:p>
          <a:p>
            <a:pPr defTabSz="931774">
              <a:defRPr/>
            </a:pPr>
            <a:endParaRPr lang="en-US" sz="1400" dirty="0"/>
          </a:p>
          <a:p>
            <a:pPr defTabSz="931774">
              <a:defRPr/>
            </a:pPr>
            <a:r>
              <a:rPr lang="en-US" sz="1400" dirty="0"/>
              <a:t>There are currently:</a:t>
            </a:r>
            <a:r>
              <a:rPr lang="en-US" sz="1400" baseline="0" dirty="0"/>
              <a:t> </a:t>
            </a:r>
            <a:endParaRPr lang="en-US" sz="1400" dirty="0"/>
          </a:p>
          <a:p>
            <a:pPr defTabSz="931774">
              <a:defRPr/>
            </a:pPr>
            <a:endParaRPr lang="en-US" sz="14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2.5Million Skilled Trade</a:t>
            </a:r>
            <a:r>
              <a:rPr lang="en-US" baseline="0" dirty="0"/>
              <a:t> </a:t>
            </a:r>
            <a:r>
              <a:rPr lang="en-US" dirty="0"/>
              <a:t>job openings in the US</a:t>
            </a:r>
            <a:r>
              <a:rPr lang="en-US" baseline="30000" dirty="0"/>
              <a:t> -</a:t>
            </a:r>
            <a:r>
              <a:rPr lang="en-US" baseline="0" dirty="0"/>
              <a:t> </a:t>
            </a:r>
            <a:r>
              <a:rPr lang="en-US" sz="800" baseline="30000" dirty="0"/>
              <a:t> </a:t>
            </a:r>
            <a:r>
              <a:rPr lang="en-US" sz="800" dirty="0"/>
              <a:t>USA Today </a:t>
            </a: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>
              <a:cs typeface="Arial" panose="020B0604020202020204" pitchFamily="34" charset="0"/>
            </a:endParaRP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cs typeface="Arial" panose="020B0604020202020204" pitchFamily="34" charset="0"/>
              </a:rPr>
              <a:t>And according to the Bureau of Labor Statistics as of November 2016, there were</a:t>
            </a:r>
          </a:p>
          <a:p>
            <a:pPr marL="171450" indent="-171450" defTabSz="931774">
              <a:buFont typeface="Arial" panose="020B0604020202020204" pitchFamily="34" charset="0"/>
              <a:buChar char="•"/>
              <a:defRPr/>
            </a:pPr>
            <a:endParaRPr lang="en-US" sz="1200" dirty="0">
              <a:cs typeface="Arial" panose="020B0604020202020204" pitchFamily="34" charset="0"/>
            </a:endParaRPr>
          </a:p>
          <a:p>
            <a:pPr marL="171450" indent="-171450" defTabSz="931774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cs typeface="Arial" panose="020B0604020202020204" pitchFamily="34" charset="0"/>
              </a:rPr>
              <a:t>174,000 open jobs in the construction industry and </a:t>
            </a:r>
          </a:p>
          <a:p>
            <a:pPr marL="171450" indent="-171450" defTabSz="931774">
              <a:buFont typeface="Arial" panose="020B0604020202020204" pitchFamily="34" charset="0"/>
              <a:buChar char="•"/>
              <a:defRPr/>
            </a:pPr>
            <a:r>
              <a:rPr lang="en-US" sz="1200" u="sng" dirty="0">
                <a:cs typeface="Arial" panose="020B0604020202020204" pitchFamily="34" charset="0"/>
              </a:rPr>
              <a:t>for the 7th year in a row</a:t>
            </a:r>
            <a:r>
              <a:rPr lang="en-US" sz="1200" dirty="0">
                <a:cs typeface="Arial" panose="020B0604020202020204" pitchFamily="34" charset="0"/>
              </a:rPr>
              <a:t>, Skilled Trades was the most difficult position to fill</a:t>
            </a:r>
          </a:p>
          <a:p>
            <a:pPr marL="0" indent="0" defTabSz="931774">
              <a:buFont typeface="Arial" panose="020B0604020202020204" pitchFamily="34" charset="0"/>
              <a:buNone/>
              <a:defRPr/>
            </a:pPr>
            <a:endParaRPr lang="en-US" sz="1200" dirty="0">
              <a:cs typeface="Arial" panose="020B0604020202020204" pitchFamily="34" charset="0"/>
            </a:endParaRPr>
          </a:p>
          <a:p>
            <a:pPr marL="0" indent="0" defTabSz="931774">
              <a:buFont typeface="Arial" panose="020B0604020202020204" pitchFamily="34" charset="0"/>
              <a:buNone/>
              <a:defRPr/>
            </a:pPr>
            <a:r>
              <a:rPr lang="en-US" sz="1200" dirty="0">
                <a:cs typeface="Arial" panose="020B0604020202020204" pitchFamily="34" charset="0"/>
              </a:rPr>
              <a:t>We even found through our NARI 2017 member profile study conducted</a:t>
            </a:r>
            <a:r>
              <a:rPr lang="en-US" sz="1200" baseline="0" dirty="0">
                <a:cs typeface="Arial" panose="020B0604020202020204" pitchFamily="34" charset="0"/>
              </a:rPr>
              <a:t> by a third party (</a:t>
            </a:r>
            <a:r>
              <a:rPr lang="en-US" sz="1200" dirty="0">
                <a:cs typeface="Arial" panose="020B0604020202020204" pitchFamily="34" charset="0"/>
              </a:rPr>
              <a:t>Consumer</a:t>
            </a:r>
            <a:r>
              <a:rPr lang="en-US" sz="1200" baseline="0" dirty="0">
                <a:cs typeface="Arial" panose="020B0604020202020204" pitchFamily="34" charset="0"/>
              </a:rPr>
              <a:t> Specialist)  </a:t>
            </a:r>
            <a:r>
              <a:rPr lang="en-US" sz="1200" dirty="0">
                <a:cs typeface="Arial" panose="020B0604020202020204" pitchFamily="34" charset="0"/>
              </a:rPr>
              <a:t>we had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73% of NARI Members have open positions</a:t>
            </a:r>
            <a:r>
              <a:rPr lang="en-US" sz="1200" baseline="30000" dirty="0"/>
              <a:t>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E9097-6A8C-A848-B81A-DDCC7CF557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38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question is: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cap="none" dirty="0"/>
              <a:t>How Do We Solve the Issue of Not Enough Skilled Tradespeople?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E9097-6A8C-A848-B81A-DDCC7CF557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67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Answer is:  </a:t>
            </a:r>
            <a:r>
              <a:rPr lang="en-US" sz="3600" cap="none" dirty="0"/>
              <a:t>YOU</a:t>
            </a:r>
            <a:r>
              <a:rPr lang="en-US" cap="none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E9097-6A8C-A848-B81A-DDCC7CF557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66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1"/>
            <a:ext cx="5608320" cy="4451033"/>
          </a:xfrm>
        </p:spPr>
        <p:txBody>
          <a:bodyPr/>
          <a:lstStyle/>
          <a:p>
            <a:endParaRPr lang="en-US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Who in</a:t>
            </a:r>
            <a:r>
              <a:rPr lang="en-US" baseline="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the audience would pass up an opportunity for a career that has: </a:t>
            </a:r>
          </a:p>
          <a:p>
            <a:pPr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Job Security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Excellent Starting Pay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High Advancement Potential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/>
              <a:t>It</a:t>
            </a:r>
            <a:r>
              <a:rPr lang="en-US" baseline="0" dirty="0"/>
              <a:t> is</a:t>
            </a:r>
            <a:r>
              <a:rPr lang="en-US" dirty="0"/>
              <a:t> an offer that you have</a:t>
            </a:r>
            <a:r>
              <a:rPr lang="en-US" baseline="0" dirty="0"/>
              <a:t> to consider for either yourself or a student searching for their calling.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E9097-6A8C-A848-B81A-DDCC7CF557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10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only</a:t>
            </a:r>
            <a:r>
              <a:rPr lang="en-US" baseline="0" dirty="0"/>
              <a:t> that but the benefits include: </a:t>
            </a:r>
          </a:p>
          <a:p>
            <a:endParaRPr lang="en-US" baseline="0" dirty="0"/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Save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College typically takes 4 years to complete while most trade school programs average 2yrs. Plus 40% of attendees at a 4yr college drop out before completing their degree with 64% taking longer than 4 years to graduate 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Lower Cost = Less Debt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The average cost of a 4yr degree is $127,000 compared to an estimated $33,000 for a trade school degree. The math is easy. 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 and Direction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Learn a specialized skill through small class sizes and hands-on learning. Get a competitive advantage by knowing exactly what you will be doing on the job.  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Flexibility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Most programs offer night, weekend and online classes for certifications.  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Industry Connections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Industry professionals partner with local trade schools through job placement programs.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E9097-6A8C-A848-B81A-DDCC7CF557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48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Choosing</a:t>
            </a:r>
            <a:r>
              <a:rPr lang="en-US" baseline="0" dirty="0"/>
              <a:t> a Career as a Skilled Tradesperson is rewarding and can lead to owning your own business, Honing a craft  and securing your financial future.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E9097-6A8C-A848-B81A-DDCC7CF557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0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</p:spPr>
        <p:txBody>
          <a:bodyPr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229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8AE3-809E-D844-BCCF-215089E61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07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8AE3-809E-D844-BCCF-215089E61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2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8AE3-809E-D844-BCCF-215089E61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8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8AE3-809E-D844-BCCF-215089E61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25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75C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8AE3-809E-D844-BCCF-215089E61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7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831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831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8AE3-809E-D844-BCCF-215089E61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23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084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8084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8AE3-809E-D844-BCCF-215089E61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69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8AE3-809E-D844-BCCF-215089E61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49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8AE3-809E-D844-BCCF-215089E61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2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8AE3-809E-D844-BCCF-215089E61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97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8AE3-809E-D844-BCCF-215089E61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4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9972" y="274638"/>
            <a:ext cx="63768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2228AE3-809E-D844-BCCF-215089E61A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22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i="0" kern="1200">
          <a:solidFill>
            <a:srgbClr val="0075CD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5CD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5CD"/>
        </a:buClr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5CD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5CD"/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5CD"/>
        </a:buClr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Workforce 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2017</a:t>
            </a:r>
          </a:p>
        </p:txBody>
      </p:sp>
    </p:spTree>
    <p:extLst>
      <p:ext uri="{BB962C8B-B14F-4D97-AF65-F5344CB8AC3E}">
        <p14:creationId xmlns:p14="http://schemas.microsoft.com/office/powerpoint/2010/main" val="3066074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5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NARI’s Response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8AE3-809E-D844-BCCF-215089E61ABD}" type="slidenum">
              <a:rPr lang="en-US" smtClean="0"/>
              <a:t>10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43260"/>
            <a:ext cx="8229600" cy="4239843"/>
          </a:xfrm>
        </p:spPr>
      </p:pic>
    </p:spTree>
    <p:extLst>
      <p:ext uri="{BB962C8B-B14F-4D97-AF65-F5344CB8AC3E}">
        <p14:creationId xmlns:p14="http://schemas.microsoft.com/office/powerpoint/2010/main" val="35696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406" y="4067168"/>
            <a:ext cx="1558637" cy="11650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850" y="2570101"/>
            <a:ext cx="1809750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777" y="2542614"/>
            <a:ext cx="2227748" cy="11886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859" y="2570101"/>
            <a:ext cx="1943100" cy="11795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034" y="4169503"/>
            <a:ext cx="1793232" cy="10627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1214" y="4314228"/>
            <a:ext cx="2200057" cy="83075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5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an Impact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8AE3-809E-D844-BCCF-215089E61A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82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5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NARI-Chapter Supports a Solution Locally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8AE3-809E-D844-BCCF-215089E61A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9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11012"/>
            <a:ext cx="8229600" cy="1752600"/>
          </a:xfrm>
        </p:spPr>
        <p:txBody>
          <a:bodyPr/>
          <a:lstStyle/>
          <a:p>
            <a:r>
              <a:rPr lang="en-US" dirty="0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2806653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383899"/>
            <a:ext cx="5886451" cy="1021556"/>
          </a:xfrm>
        </p:spPr>
        <p:txBody>
          <a:bodyPr/>
          <a:lstStyle/>
          <a:p>
            <a:r>
              <a:rPr lang="en-US" sz="3200" cap="none" dirty="0"/>
              <a:t>National Association of the Remodeling Industry (NARI)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8AE3-809E-D844-BCCF-215089E61ABD}" type="slidenum">
              <a:rPr lang="en-US" smtClean="0"/>
              <a:t>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9015" y="2182938"/>
            <a:ext cx="4376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800" b="1" kern="0" dirty="0">
                <a:solidFill>
                  <a:srgbClr val="0075CD"/>
                </a:solidFill>
                <a:latin typeface="Arial" charset="0"/>
                <a:ea typeface="Arial" charset="0"/>
                <a:cs typeface="Arial" charset="0"/>
              </a:rPr>
              <a:t>NARI’s Core Purpose:</a:t>
            </a:r>
          </a:p>
        </p:txBody>
      </p:sp>
      <p:sp>
        <p:nvSpPr>
          <p:cNvPr id="5" name="Rectangle 9"/>
          <p:cNvSpPr txBox="1">
            <a:spLocks noChangeArrowheads="1"/>
          </p:cNvSpPr>
          <p:nvPr/>
        </p:nvSpPr>
        <p:spPr bwMode="auto">
          <a:xfrm>
            <a:off x="369015" y="2706158"/>
            <a:ext cx="831778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buFont typeface="Wingdings" pitchFamily="2" charset="2"/>
              <a:buNone/>
              <a:defRPr/>
            </a:pPr>
            <a:r>
              <a:rPr lang="en-US" sz="2800" b="1" i="1" kern="0" dirty="0">
                <a:latin typeface="Arial" charset="0"/>
                <a:ea typeface="Arial" charset="0"/>
                <a:cs typeface="Arial" charset="0"/>
              </a:rPr>
              <a:t>  </a:t>
            </a:r>
            <a:br>
              <a:rPr lang="en-US" sz="2800" b="1" i="1" kern="0" dirty="0">
                <a:latin typeface="Arial" charset="0"/>
                <a:ea typeface="Arial" charset="0"/>
                <a:cs typeface="Arial" charset="0"/>
              </a:rPr>
            </a:br>
            <a:r>
              <a:rPr lang="en-US" sz="2800" i="1" kern="0" dirty="0">
                <a:latin typeface="Arial" charset="0"/>
                <a:ea typeface="Arial" charset="0"/>
                <a:cs typeface="Arial" charset="0"/>
              </a:rPr>
              <a:t>To advance and promote the remodeling </a:t>
            </a:r>
            <a:br>
              <a:rPr lang="en-US" sz="2800" i="1" kern="0" dirty="0">
                <a:latin typeface="Arial" charset="0"/>
                <a:ea typeface="Arial" charset="0"/>
                <a:cs typeface="Arial" charset="0"/>
              </a:rPr>
            </a:br>
            <a:r>
              <a:rPr lang="en-US" sz="2800" i="1" kern="0" dirty="0">
                <a:latin typeface="Arial" charset="0"/>
                <a:ea typeface="Arial" charset="0"/>
                <a:cs typeface="Arial" charset="0"/>
              </a:rPr>
              <a:t>industry's professionalism, product and </a:t>
            </a:r>
          </a:p>
          <a:p>
            <a:pPr algn="ctr" eaLnBrk="0" hangingPunct="0">
              <a:buFont typeface="Wingdings" pitchFamily="2" charset="2"/>
              <a:buNone/>
              <a:defRPr/>
            </a:pPr>
            <a:r>
              <a:rPr lang="en-US" sz="2800" i="1" kern="0" dirty="0">
                <a:latin typeface="Arial" charset="0"/>
                <a:ea typeface="Arial" charset="0"/>
                <a:cs typeface="Arial" charset="0"/>
              </a:rPr>
              <a:t>vital public purpose.</a:t>
            </a:r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06596" y="650599"/>
            <a:ext cx="6551656" cy="1021556"/>
          </a:xfrm>
        </p:spPr>
        <p:txBody>
          <a:bodyPr/>
          <a:lstStyle/>
          <a:p>
            <a:r>
              <a:rPr lang="en-US" sz="3200" cap="none" dirty="0"/>
              <a:t>State of the Remodeling Industry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248" y="1747158"/>
            <a:ext cx="1574800" cy="193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894" y="1750387"/>
            <a:ext cx="1587500" cy="193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248" y="3759019"/>
            <a:ext cx="1574800" cy="193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244" y="3759019"/>
            <a:ext cx="1574800" cy="1930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18" y="2057219"/>
            <a:ext cx="29464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71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Statistics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2" y="2621788"/>
            <a:ext cx="1574800" cy="1943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26" y="2621788"/>
            <a:ext cx="1574800" cy="1943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410" y="2621788"/>
            <a:ext cx="1587500" cy="1943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730" y="2621788"/>
            <a:ext cx="15748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13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478" y="1989910"/>
            <a:ext cx="8290322" cy="1969658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The question is: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cap="none" dirty="0"/>
              <a:t>How Do We Solve the </a:t>
            </a:r>
            <a:br>
              <a:rPr lang="en-US" cap="none" dirty="0"/>
            </a:br>
            <a:r>
              <a:rPr lang="en-US" cap="none" dirty="0"/>
              <a:t>Issue of Not Enough </a:t>
            </a:r>
            <a:br>
              <a:rPr lang="en-US" cap="none" dirty="0"/>
            </a:br>
            <a:r>
              <a:rPr lang="en-US" cap="none" dirty="0"/>
              <a:t>Skilled Tradespeople?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8AE3-809E-D844-BCCF-215089E61A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74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478" y="1989910"/>
            <a:ext cx="8290322" cy="1969658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The Answer is: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8800" cap="none" dirty="0"/>
              <a:t>YOU</a:t>
            </a:r>
            <a:r>
              <a:rPr lang="en-US" cap="none" dirty="0"/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8AE3-809E-D844-BCCF-215089E61A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1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 is Knocking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8AE3-809E-D844-BCCF-215089E61ABD}" type="slidenum">
              <a:rPr lang="en-US" smtClean="0"/>
              <a:t>7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015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Consider a Career with: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6844" y="2093906"/>
            <a:ext cx="4995333" cy="3136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50000"/>
              </a:lnSpc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Job Security </a:t>
            </a:r>
            <a:br>
              <a:rPr lang="en-US" sz="2800" dirty="0">
                <a:latin typeface="Arial" charset="0"/>
                <a:ea typeface="Arial" charset="0"/>
                <a:cs typeface="Arial" charset="0"/>
              </a:rPr>
            </a:b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Excellent Starting Pay </a:t>
            </a:r>
            <a:br>
              <a:rPr lang="en-US" sz="2800" dirty="0">
                <a:latin typeface="Arial" charset="0"/>
                <a:ea typeface="Arial" charset="0"/>
                <a:cs typeface="Arial" charset="0"/>
              </a:rPr>
            </a:b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High Advancement Potential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97" y="3369338"/>
            <a:ext cx="988484" cy="9431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95" y="4554524"/>
            <a:ext cx="837088" cy="7986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97" y="2337177"/>
            <a:ext cx="901701" cy="86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60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Benefits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7744" y="1600200"/>
            <a:ext cx="5096256" cy="436575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Save Time</a:t>
            </a:r>
          </a:p>
          <a:p>
            <a:pPr lvl="0"/>
            <a:r>
              <a:rPr lang="en-US" dirty="0"/>
              <a:t>Lower Cost = Less Debt</a:t>
            </a:r>
          </a:p>
          <a:p>
            <a:pPr lvl="0"/>
            <a:r>
              <a:rPr lang="en-US" dirty="0"/>
              <a:t>Focus and Direction</a:t>
            </a:r>
          </a:p>
          <a:p>
            <a:pPr lvl="0"/>
            <a:r>
              <a:rPr lang="en-US" dirty="0"/>
              <a:t>Flexibility</a:t>
            </a:r>
          </a:p>
          <a:p>
            <a:r>
              <a:rPr lang="en-US" dirty="0"/>
              <a:t>Industry Connections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46129" y="1882287"/>
            <a:ext cx="344722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Add image of Students in all ages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75" y="1616293"/>
            <a:ext cx="3113251" cy="20755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76" y="3890449"/>
            <a:ext cx="3113251" cy="207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38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9DD0A19-AAFF-E14C-9046-BBC77467B7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9" t="3317" r="3846" b="11775"/>
          <a:stretch/>
        </p:blipFill>
        <p:spPr>
          <a:xfrm rot="5400000">
            <a:off x="2290336" y="433586"/>
            <a:ext cx="4661297" cy="6629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Career Path </a:t>
            </a:r>
          </a:p>
        </p:txBody>
      </p:sp>
    </p:spTree>
    <p:extLst>
      <p:ext uri="{BB962C8B-B14F-4D97-AF65-F5344CB8AC3E}">
        <p14:creationId xmlns:p14="http://schemas.microsoft.com/office/powerpoint/2010/main" val="2256308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2255</TotalTime>
  <Words>768</Words>
  <Application>Microsoft Office PowerPoint</Application>
  <PresentationFormat>On-screen Show (4:3)</PresentationFormat>
  <Paragraphs>129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Workforce Development</vt:lpstr>
      <vt:lpstr>National Association of the Remodeling Industry (NARI) </vt:lpstr>
      <vt:lpstr>State of the Remodeling Industry </vt:lpstr>
      <vt:lpstr>Industry Statistics</vt:lpstr>
      <vt:lpstr>The question is:  How Do We Solve the  Issue of Not Enough  Skilled Tradespeople? </vt:lpstr>
      <vt:lpstr>The Answer is:  YOU  </vt:lpstr>
      <vt:lpstr>Opportunity is Knocking</vt:lpstr>
      <vt:lpstr>Education Benefits </vt:lpstr>
      <vt:lpstr>A Career Path </vt:lpstr>
      <vt:lpstr>NARI’s Response</vt:lpstr>
      <vt:lpstr>Making an Impact</vt:lpstr>
      <vt:lpstr>NARI-Chapter Supports a Solution Locally</vt:lpstr>
      <vt:lpstr>THANK YOU </vt:lpstr>
    </vt:vector>
  </TitlesOfParts>
  <Company>McKenna Design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Iselin</dc:creator>
  <cp:lastModifiedBy>Dan Taddei</cp:lastModifiedBy>
  <cp:revision>92</cp:revision>
  <cp:lastPrinted>2017-06-20T19:34:21Z</cp:lastPrinted>
  <dcterms:created xsi:type="dcterms:W3CDTF">2016-07-20T15:59:41Z</dcterms:created>
  <dcterms:modified xsi:type="dcterms:W3CDTF">2018-03-12T17:12:02Z</dcterms:modified>
</cp:coreProperties>
</file>